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79" r:id="rId2"/>
    <p:sldId id="380" r:id="rId3"/>
    <p:sldId id="341" r:id="rId4"/>
    <p:sldId id="325" r:id="rId5"/>
    <p:sldId id="355" r:id="rId6"/>
    <p:sldId id="369" r:id="rId7"/>
    <p:sldId id="356" r:id="rId8"/>
    <p:sldId id="358" r:id="rId9"/>
    <p:sldId id="357" r:id="rId10"/>
    <p:sldId id="362" r:id="rId11"/>
    <p:sldId id="378" r:id="rId12"/>
    <p:sldId id="359" r:id="rId13"/>
    <p:sldId id="360" r:id="rId14"/>
    <p:sldId id="363" r:id="rId15"/>
    <p:sldId id="324" r:id="rId16"/>
    <p:sldId id="381" r:id="rId17"/>
    <p:sldId id="382" r:id="rId18"/>
    <p:sldId id="361" r:id="rId19"/>
    <p:sldId id="326" r:id="rId20"/>
    <p:sldId id="333" r:id="rId21"/>
    <p:sldId id="376" r:id="rId22"/>
    <p:sldId id="364" r:id="rId23"/>
    <p:sldId id="332" r:id="rId24"/>
    <p:sldId id="365" r:id="rId25"/>
    <p:sldId id="366" r:id="rId26"/>
    <p:sldId id="383" r:id="rId27"/>
    <p:sldId id="384" r:id="rId28"/>
    <p:sldId id="316" r:id="rId29"/>
    <p:sldId id="368" r:id="rId30"/>
    <p:sldId id="327" r:id="rId31"/>
    <p:sldId id="367" r:id="rId32"/>
    <p:sldId id="371" r:id="rId33"/>
    <p:sldId id="370" r:id="rId34"/>
    <p:sldId id="372" r:id="rId35"/>
    <p:sldId id="373" r:id="rId36"/>
    <p:sldId id="377" r:id="rId37"/>
    <p:sldId id="375" r:id="rId38"/>
    <p:sldId id="37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, Hao" initials="WH" lastIdx="5" clrIdx="0">
    <p:extLst>
      <p:ext uri="{19B8F6BF-5375-455C-9EA6-DF929625EA0E}">
        <p15:presenceInfo xmlns:p15="http://schemas.microsoft.com/office/powerpoint/2012/main" userId="Wu, 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C4187-4E4D-7B4B-8B7A-4D6DCE9B1C49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96EAF-A20E-5E47-9082-4D586556D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WH: I think k-means methods also have this problem. They have to compute pair-wised distances for cells, thus also quadratic.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96EAF-A20E-5E47-9082-4D586556D2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96EAF-A20E-5E47-9082-4D586556D2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0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96EAF-A20E-5E47-9082-4D586556D2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3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A: similarities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96EAF-A20E-5E47-9082-4D586556D2F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1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5FA1-EB41-EF4B-A8A3-25ECDDF2F285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83924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E532-4BF7-CD4F-91EC-7B7DC441029C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9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848C-F3CE-FA42-9768-7F134FE2E012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0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259E-0587-6D4C-9705-2BC607630D08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8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3569-157A-134E-9276-DB0DA5820732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1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0069-A912-614A-850B-F31A349283A9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8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D6FB-C702-454D-8C43-A9DD38D16E72}" type="datetime1">
              <a:rPr lang="en-US" smtClean="0"/>
              <a:t>3/6/21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96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3937-71A7-9348-80C9-79F11ABD485E}" type="datetime1">
              <a:rPr lang="en-US" smtClean="0"/>
              <a:t>3/6/21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EFCA-0C27-4743-A4C3-853DEF8A9DAD}" type="datetime1">
              <a:rPr lang="en-US" smtClean="0"/>
              <a:t>3/6/21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87A8-222F-6D47-82EE-14ADC6C0203D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7572-3557-EF47-98AD-6C3012941FC4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42A6F-A87A-B543-8C42-503B766F763F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2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551" y="1156649"/>
            <a:ext cx="7772400" cy="2012950"/>
          </a:xfrm>
        </p:spPr>
        <p:txBody>
          <a:bodyPr>
            <a:normAutofit/>
          </a:bodyPr>
          <a:lstStyle/>
          <a:p>
            <a:r>
              <a:rPr lang="en-US" sz="5400" b="1" dirty="0"/>
              <a:t>Analysis of single-cell RNA-seq data (III)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09551" y="3628805"/>
            <a:ext cx="3682382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200" dirty="0"/>
              <a:t>Hao Wu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Department of Biostatistics and Bioinformatics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Rollins School of Public Health 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Emory University</a:t>
            </a:r>
          </a:p>
          <a:p>
            <a:pPr algn="ctr">
              <a:spcBef>
                <a:spcPct val="0"/>
              </a:spcBef>
              <a:buNone/>
            </a:pPr>
            <a:endParaRPr lang="en-US" sz="2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CA371-EF10-FD42-B982-C13DFF64A984}"/>
              </a:ext>
            </a:extLst>
          </p:cNvPr>
          <p:cNvSpPr/>
          <p:nvPr/>
        </p:nvSpPr>
        <p:spPr>
          <a:xfrm>
            <a:off x="2190998" y="58885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dirty="0"/>
              <a:t>ENAR 2021</a:t>
            </a:r>
            <a:r>
              <a:rPr lang="en-US" altLang="en-US" dirty="0"/>
              <a:t> short course 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en-US" dirty="0"/>
              <a:t>March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973865-D577-1048-8620-1B1D8DC0CD5A}"/>
              </a:ext>
            </a:extLst>
          </p:cNvPr>
          <p:cNvSpPr/>
          <p:nvPr/>
        </p:nvSpPr>
        <p:spPr>
          <a:xfrm>
            <a:off x="4952011" y="3723808"/>
            <a:ext cx="37169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2200" dirty="0"/>
              <a:t>Ziyi Li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Department of Biostatistics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The University of Texas MD Anderson Cancer Center </a:t>
            </a:r>
          </a:p>
        </p:txBody>
      </p:sp>
    </p:spTree>
    <p:extLst>
      <p:ext uri="{BB962C8B-B14F-4D97-AF65-F5344CB8AC3E}">
        <p14:creationId xmlns:p14="http://schemas.microsoft.com/office/powerpoint/2010/main" val="79318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EE03-A0D4-D044-89D1-9BDC13B8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0DAE0-09B4-0F4A-B6E7-A4BEE8FA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58" y="1946411"/>
            <a:ext cx="9019083" cy="2965177"/>
          </a:xfrm>
        </p:spPr>
      </p:pic>
    </p:spTree>
    <p:extLst>
      <p:ext uri="{BB962C8B-B14F-4D97-AF65-F5344CB8AC3E}">
        <p14:creationId xmlns:p14="http://schemas.microsoft.com/office/powerpoint/2010/main" val="68002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EE03-A0D4-D044-89D1-9BDC13B8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0DAE0-09B4-0F4A-B6E7-A4BEE8FA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84" y="1417638"/>
            <a:ext cx="8736232" cy="287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E0052-01B9-464D-A612-B8CC13DF4620}"/>
              </a:ext>
            </a:extLst>
          </p:cNvPr>
          <p:cNvSpPr txBox="1"/>
          <p:nvPr/>
        </p:nvSpPr>
        <p:spPr>
          <a:xfrm>
            <a:off x="457200" y="4289823"/>
            <a:ext cx="81402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important step: combines all the different clustering outcomes into a </a:t>
            </a:r>
            <a:r>
              <a:rPr lang="en-US" sz="2400" b="1" dirty="0"/>
              <a:t>consensus matrix</a:t>
            </a:r>
            <a:r>
              <a:rPr lang="en-US" sz="2400" dirty="0"/>
              <a:t> that summarizes how often each pair of cells is in the same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final result is determined by complete-linkage hierarchical clustering of the consensus matrix into </a:t>
            </a:r>
            <a:r>
              <a:rPr lang="en-US" sz="2400" i="1" dirty="0"/>
              <a:t>k </a:t>
            </a:r>
            <a:r>
              <a:rPr lang="en-US" sz="2400" dirty="0"/>
              <a:t>groups.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2B559-E2B4-E044-B157-D8EB2997141D}"/>
              </a:ext>
            </a:extLst>
          </p:cNvPr>
          <p:cNvSpPr txBox="1"/>
          <p:nvPr/>
        </p:nvSpPr>
        <p:spPr>
          <a:xfrm>
            <a:off x="7441324" y="1417638"/>
            <a:ext cx="1345324" cy="149372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3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34E1-7D03-BB43-8878-69156A10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cell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125C0-5353-F944-9775-019ADF4E2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Hierarchical clustering-based methods</a:t>
            </a:r>
          </a:p>
          <a:p>
            <a:pPr lvl="1"/>
            <a:r>
              <a:rPr lang="en-US" dirty="0"/>
              <a:t>Sequentially combines individual cells into larger clusters (agglomerative) or divides clusters into smaller groups (divisive)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Drawback</a:t>
            </a:r>
            <a:r>
              <a:rPr lang="en-US" dirty="0"/>
              <a:t>: both time and memory requirements scale at least quadratically with the number of data points. Does not scale well with large dataset.</a:t>
            </a:r>
          </a:p>
          <a:p>
            <a:pPr lvl="1"/>
            <a:r>
              <a:rPr lang="en-US" dirty="0"/>
              <a:t>CIDR adapts hierarchical clustering for </a:t>
            </a:r>
            <a:r>
              <a:rPr lang="en-US" dirty="0" err="1"/>
              <a:t>scRNA</a:t>
            </a:r>
            <a:r>
              <a:rPr lang="en-US" dirty="0"/>
              <a:t>-​seq by adding an implicit imputation of zeros into the distance calculation – more stable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39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C3FE-1DB8-8B4F-B7FA-AB1CFDC0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cell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310B-992B-B942-BD6D-0A34E58E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Graph or community-detection based</a:t>
            </a:r>
          </a:p>
          <a:p>
            <a:pPr lvl="1"/>
            <a:r>
              <a:rPr lang="en-US" dirty="0"/>
              <a:t>Instead of identifying groups of points that are close together, community detection identifies groups of nodes that are densely connected</a:t>
            </a:r>
          </a:p>
          <a:p>
            <a:pPr lvl="1"/>
            <a:r>
              <a:rPr lang="en-US" dirty="0"/>
              <a:t>Construct a k-nearest-</a:t>
            </a:r>
            <a:r>
              <a:rPr lang="en-US" dirty="0" err="1"/>
              <a:t>neighbour</a:t>
            </a:r>
            <a:r>
              <a:rPr lang="en-US" dirty="0"/>
              <a:t> graph first, then apply community-detection algorithm on the graph. The most popular one is the Louvain algorithm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Disadvantage</a:t>
            </a:r>
            <a:r>
              <a:rPr lang="en-US" dirty="0"/>
              <a:t>: selection of k impacts the number and size of the final clusters</a:t>
            </a:r>
          </a:p>
          <a:p>
            <a:pPr lvl="1"/>
            <a:r>
              <a:rPr lang="en-US" b="1" dirty="0"/>
              <a:t>Advantage</a:t>
            </a:r>
            <a:r>
              <a:rPr lang="en-US" dirty="0"/>
              <a:t>: users don’t need to specify number of clusters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19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0467-48FE-C540-AFB2-7CC7C4D7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72" y="264127"/>
            <a:ext cx="8229600" cy="1143000"/>
          </a:xfrm>
        </p:spPr>
        <p:txBody>
          <a:bodyPr/>
          <a:lstStyle/>
          <a:p>
            <a:r>
              <a:rPr lang="en-US" dirty="0"/>
              <a:t>Seurat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B81871-F8BA-2E4D-B1C2-CD126791F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429" y="1177112"/>
            <a:ext cx="6238261" cy="2638143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E7A8C2E-6132-1A40-ABA5-B6188E9AC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30" y="3815255"/>
            <a:ext cx="6238260" cy="29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9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F6E84C-96C5-3F4A-BB6D-2D545888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514" y="1701800"/>
            <a:ext cx="9285514" cy="43332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E6EF9E-679B-8645-AA33-98149773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/>
              <a:t>Cell clustering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F9CC0-0968-0A48-B872-F1E7B497E727}"/>
              </a:ext>
            </a:extLst>
          </p:cNvPr>
          <p:cNvSpPr txBox="1"/>
          <p:nvPr/>
        </p:nvSpPr>
        <p:spPr>
          <a:xfrm>
            <a:off x="5864576" y="6488668"/>
            <a:ext cx="327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Duo et. al (2018) F1000 Research</a:t>
            </a:r>
          </a:p>
        </p:txBody>
      </p:sp>
    </p:spTree>
    <p:extLst>
      <p:ext uri="{BB962C8B-B14F-4D97-AF65-F5344CB8AC3E}">
        <p14:creationId xmlns:p14="http://schemas.microsoft.com/office/powerpoint/2010/main" val="278813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C3FE-1DB8-8B4F-B7FA-AB1CFDC0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 (Genome Research,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310B-992B-B942-BD6D-0A34E58E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Hyperfast</a:t>
            </a:r>
            <a:r>
              <a:rPr lang="en-US" dirty="0"/>
              <a:t> and accurate clustering of </a:t>
            </a:r>
            <a:r>
              <a:rPr lang="en-US" dirty="0" err="1"/>
              <a:t>scRNA</a:t>
            </a:r>
            <a:r>
              <a:rPr lang="en-US" dirty="0"/>
              <a:t>-seq data</a:t>
            </a:r>
          </a:p>
          <a:p>
            <a:r>
              <a:rPr lang="en-US" dirty="0"/>
              <a:t>Based on ensemble random projection </a:t>
            </a:r>
          </a:p>
          <a:p>
            <a:r>
              <a:rPr lang="en-US" dirty="0"/>
              <a:t>RP (Bingham and </a:t>
            </a:r>
            <a:r>
              <a:rPr lang="en-US" dirty="0" err="1"/>
              <a:t>Mannila</a:t>
            </a:r>
            <a:r>
              <a:rPr lang="en-US" dirty="0"/>
              <a:t> 2001) is a powerful dimension-reduction method that reduces the dimension while the distances between the points are approximately preserved</a:t>
            </a:r>
          </a:p>
          <a:p>
            <a:r>
              <a:rPr lang="en-US" dirty="0"/>
              <a:t>RP is very fast because it does not require calculation of pairwise cell-to-cell distances or principal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3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69085B0A-F113-E842-B38A-91CB758D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97452"/>
            <a:ext cx="8229600" cy="413145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7D2B4C-137E-6641-9F57-AD62A4C95134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SHARP (Genome Research, 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3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5AFB-01C8-634B-9EBF-0DEB996B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comparisons and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E6490-8A05-1040-AD4A-1D79386CF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7877503" cy="31399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Due to speed and scalability, SHARP or Seurat or </a:t>
            </a:r>
            <a:r>
              <a:rPr lang="en-US" dirty="0" err="1"/>
              <a:t>scanpy</a:t>
            </a:r>
            <a:r>
              <a:rPr lang="en-US" dirty="0"/>
              <a:t> is the top choice for large data set</a:t>
            </a:r>
          </a:p>
          <a:p>
            <a:r>
              <a:rPr lang="en-US" dirty="0"/>
              <a:t>Louvain-based method does not have good accuracy in smaller data set</a:t>
            </a:r>
          </a:p>
          <a:p>
            <a:r>
              <a:rPr lang="en-US" dirty="0"/>
              <a:t>SC3 has been shown to have the highest clustering accuracy, but is the slowest</a:t>
            </a:r>
          </a:p>
          <a:p>
            <a:r>
              <a:rPr lang="en-US" dirty="0"/>
              <a:t>For rare cell type detection, </a:t>
            </a:r>
            <a:r>
              <a:rPr lang="en-US" dirty="0" err="1"/>
              <a:t>RaceID</a:t>
            </a:r>
            <a:r>
              <a:rPr lang="en-US" dirty="0"/>
              <a:t> and </a:t>
            </a:r>
            <a:r>
              <a:rPr lang="en-US" dirty="0" err="1"/>
              <a:t>GiniClust</a:t>
            </a:r>
            <a:r>
              <a:rPr lang="en-US" dirty="0"/>
              <a:t> should be considered. But they perform poorly if no rare cell type exists.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indoor, holding, close, remote&#10;&#10;Description automatically generated">
            <a:extLst>
              <a:ext uri="{FF2B5EF4-FFF2-40B4-BE49-F238E27FC236}">
                <a16:creationId xmlns:a16="http://schemas.microsoft.com/office/drawing/2014/main" id="{978A4965-46FD-6B4C-90E1-3EC34D87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59" y="4723617"/>
            <a:ext cx="6967678" cy="1582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AC5EC-3E73-624F-8AFF-B7BF1D58D4D1}"/>
              </a:ext>
            </a:extLst>
          </p:cNvPr>
          <p:cNvSpPr txBox="1"/>
          <p:nvPr/>
        </p:nvSpPr>
        <p:spPr>
          <a:xfrm>
            <a:off x="4023918" y="6488668"/>
            <a:ext cx="558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 et al. Genomics Proteomics Bioinformatics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0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0482-EB5E-1A4E-A692-A1EEDEFD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90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 codes for SC3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84B2B-E73C-C44F-8F38-0B1DF3DFD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59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	</a:t>
            </a:r>
            <a:r>
              <a:rPr lang="en-US" sz="1550" b="1" dirty="0" err="1">
                <a:latin typeface="Courier" pitchFamily="2" charset="0"/>
              </a:rPr>
              <a:t>sce</a:t>
            </a:r>
            <a:r>
              <a:rPr lang="en-US" sz="1550" b="1" dirty="0">
                <a:latin typeface="Courier" pitchFamily="2" charset="0"/>
              </a:rPr>
              <a:t> = </a:t>
            </a:r>
            <a:r>
              <a:rPr lang="en-US" sz="1550" b="1" dirty="0" err="1">
                <a:latin typeface="Courier" pitchFamily="2" charset="0"/>
              </a:rPr>
              <a:t>SingleCellExperiment</a:t>
            </a:r>
            <a:r>
              <a:rPr lang="en-US" sz="1550" b="1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        assays = list(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            counts = </a:t>
            </a:r>
            <a:r>
              <a:rPr lang="en-US" sz="1550" b="1" dirty="0" err="1">
                <a:latin typeface="Courier" pitchFamily="2" charset="0"/>
              </a:rPr>
              <a:t>as.matrix</a:t>
            </a:r>
            <a:r>
              <a:rPr lang="en-US" sz="1550" b="1" dirty="0">
                <a:latin typeface="Courier" pitchFamily="2" charset="0"/>
              </a:rPr>
              <a:t>(counts),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            </a:t>
            </a:r>
            <a:r>
              <a:rPr lang="en-US" sz="1550" b="1" dirty="0" err="1">
                <a:latin typeface="Courier" pitchFamily="2" charset="0"/>
              </a:rPr>
              <a:t>logcounts</a:t>
            </a:r>
            <a:r>
              <a:rPr lang="en-US" sz="1550" b="1" dirty="0">
                <a:latin typeface="Courier" pitchFamily="2" charset="0"/>
              </a:rPr>
              <a:t> = log2(</a:t>
            </a:r>
            <a:r>
              <a:rPr lang="en-US" sz="1550" b="1" dirty="0" err="1">
                <a:latin typeface="Courier" pitchFamily="2" charset="0"/>
              </a:rPr>
              <a:t>as.matrix</a:t>
            </a:r>
            <a:r>
              <a:rPr lang="en-US" sz="1550" b="1" dirty="0">
                <a:latin typeface="Courier" pitchFamily="2" charset="0"/>
              </a:rPr>
              <a:t>(counts) + 1)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        )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    )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	</a:t>
            </a:r>
            <a:r>
              <a:rPr lang="en-US" sz="1550" b="1" dirty="0" err="1">
                <a:latin typeface="Courier" pitchFamily="2" charset="0"/>
              </a:rPr>
              <a:t>sce</a:t>
            </a:r>
            <a:r>
              <a:rPr lang="en-US" sz="1550" b="1" dirty="0">
                <a:latin typeface="Courier" pitchFamily="2" charset="0"/>
              </a:rPr>
              <a:t> = sc3_prepare(</a:t>
            </a:r>
            <a:r>
              <a:rPr lang="en-US" sz="1550" b="1" dirty="0" err="1">
                <a:latin typeface="Courier" pitchFamily="2" charset="0"/>
              </a:rPr>
              <a:t>sce</a:t>
            </a:r>
            <a:r>
              <a:rPr lang="en-US" sz="155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    if( missing(K) ) { ## estimate number of clusters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        </a:t>
            </a:r>
            <a:r>
              <a:rPr lang="en-US" sz="1550" b="1" dirty="0" err="1">
                <a:latin typeface="Courier" pitchFamily="2" charset="0"/>
              </a:rPr>
              <a:t>sce</a:t>
            </a:r>
            <a:r>
              <a:rPr lang="en-US" sz="1550" b="1" dirty="0">
                <a:latin typeface="Courier" pitchFamily="2" charset="0"/>
              </a:rPr>
              <a:t> = sc3_estimate_k(</a:t>
            </a:r>
            <a:r>
              <a:rPr lang="en-US" sz="1550" b="1" dirty="0" err="1">
                <a:latin typeface="Courier" pitchFamily="2" charset="0"/>
              </a:rPr>
              <a:t>sce</a:t>
            </a:r>
            <a:r>
              <a:rPr lang="en-US" sz="155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        K = metadata(</a:t>
            </a:r>
            <a:r>
              <a:rPr lang="en-US" sz="1550" b="1" dirty="0" err="1">
                <a:latin typeface="Courier" pitchFamily="2" charset="0"/>
              </a:rPr>
              <a:t>sce</a:t>
            </a:r>
            <a:r>
              <a:rPr lang="en-US" sz="1550" b="1" dirty="0">
                <a:latin typeface="Courier" pitchFamily="2" charset="0"/>
              </a:rPr>
              <a:t>)$sc3$k_estimation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    }</a:t>
            </a:r>
          </a:p>
          <a:p>
            <a:pPr marL="0" indent="0">
              <a:buNone/>
            </a:pPr>
            <a:endParaRPr lang="en-US" sz="155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    </a:t>
            </a:r>
            <a:r>
              <a:rPr lang="en-US" sz="1550" b="1" dirty="0" err="1">
                <a:latin typeface="Courier" pitchFamily="2" charset="0"/>
              </a:rPr>
              <a:t>sce</a:t>
            </a:r>
            <a:r>
              <a:rPr lang="en-US" sz="1550" b="1" dirty="0">
                <a:latin typeface="Courier" pitchFamily="2" charset="0"/>
              </a:rPr>
              <a:t> &lt;- sc3(</a:t>
            </a:r>
            <a:r>
              <a:rPr lang="en-US" sz="1550" b="1" dirty="0" err="1">
                <a:latin typeface="Courier" pitchFamily="2" charset="0"/>
              </a:rPr>
              <a:t>sce</a:t>
            </a:r>
            <a:r>
              <a:rPr lang="en-US" sz="1550" b="1" dirty="0">
                <a:latin typeface="Courier" pitchFamily="2" charset="0"/>
              </a:rPr>
              <a:t>, </a:t>
            </a:r>
            <a:r>
              <a:rPr lang="en-US" sz="1550" b="1" dirty="0" err="1">
                <a:latin typeface="Courier" pitchFamily="2" charset="0"/>
              </a:rPr>
              <a:t>ks</a:t>
            </a:r>
            <a:r>
              <a:rPr lang="en-US" sz="1550" b="1" dirty="0">
                <a:latin typeface="Courier" pitchFamily="2" charset="0"/>
              </a:rPr>
              <a:t> = K, biology = TRUE, </a:t>
            </a:r>
            <a:r>
              <a:rPr lang="en-US" sz="1550" b="1" dirty="0" err="1">
                <a:latin typeface="Courier" pitchFamily="2" charset="0"/>
              </a:rPr>
              <a:t>n_cores</a:t>
            </a:r>
            <a:r>
              <a:rPr lang="en-US" sz="1550" b="1" dirty="0">
                <a:latin typeface="Courier" pitchFamily="2" charset="0"/>
              </a:rPr>
              <a:t> = 4)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	head(</a:t>
            </a:r>
            <a:r>
              <a:rPr lang="en-US" sz="1550" b="1" dirty="0" err="1">
                <a:latin typeface="Courier" pitchFamily="2" charset="0"/>
              </a:rPr>
              <a:t>col_data</a:t>
            </a:r>
            <a:r>
              <a:rPr lang="en-US" sz="1550" b="1" dirty="0">
                <a:latin typeface="Courier" pitchFamily="2" charset="0"/>
              </a:rPr>
              <a:t>[ , grep("sc3_", </a:t>
            </a:r>
            <a:r>
              <a:rPr lang="en-US" sz="1550" b="1" dirty="0" err="1">
                <a:latin typeface="Courier" pitchFamily="2" charset="0"/>
              </a:rPr>
              <a:t>colnames</a:t>
            </a:r>
            <a:r>
              <a:rPr lang="en-US" sz="1550" b="1" dirty="0">
                <a:latin typeface="Courier" pitchFamily="2" charset="0"/>
              </a:rPr>
              <a:t>(</a:t>
            </a:r>
            <a:r>
              <a:rPr lang="en-US" sz="1550" b="1" dirty="0" err="1">
                <a:latin typeface="Courier" pitchFamily="2" charset="0"/>
              </a:rPr>
              <a:t>col_data</a:t>
            </a:r>
            <a:r>
              <a:rPr lang="en-US" sz="1550" b="1" dirty="0">
                <a:latin typeface="Courier" pitchFamily="2" charset="0"/>
              </a:rPr>
              <a:t>))])</a:t>
            </a:r>
          </a:p>
          <a:p>
            <a:pPr marL="0" indent="0">
              <a:buNone/>
            </a:pPr>
            <a:r>
              <a:rPr lang="en-US" sz="1550" b="1" dirty="0">
                <a:latin typeface="Courier" pitchFamily="2" charset="0"/>
              </a:rPr>
              <a:t>	sc3clusters &lt;- col_data$sc3_5_clusters</a:t>
            </a:r>
          </a:p>
          <a:p>
            <a:pPr marL="0" indent="0">
              <a:buNone/>
            </a:pPr>
            <a:endParaRPr lang="en-US" sz="155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D51D-83AF-A742-942C-3780C6D9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5EACC-A132-DB49-9B57-A4F6A5D1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25543" cy="49831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8-9:15: Intro and data preprocessing.  </a:t>
            </a:r>
          </a:p>
          <a:p>
            <a:pPr>
              <a:lnSpc>
                <a:spcPct val="120000"/>
              </a:lnSpc>
            </a:pPr>
            <a:r>
              <a:rPr lang="en-US" dirty="0"/>
              <a:t>9:15-9:45: Lab: preprocessing and visualization.</a:t>
            </a:r>
          </a:p>
          <a:p>
            <a:pPr>
              <a:lnSpc>
                <a:spcPct val="120000"/>
              </a:lnSpc>
            </a:pPr>
            <a:r>
              <a:rPr lang="en-US" dirty="0"/>
              <a:t>10-11:15: Normalization, batch effect, imputation, DE, simulator. </a:t>
            </a:r>
          </a:p>
          <a:p>
            <a:pPr>
              <a:lnSpc>
                <a:spcPct val="120000"/>
              </a:lnSpc>
            </a:pPr>
            <a:r>
              <a:rPr lang="en-US" dirty="0"/>
              <a:t>11:15-12: Lab: Normalization, batch effect, imputation, DE, simulator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12-1: Lunch break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1-2: Clustering and </a:t>
            </a:r>
            <a:r>
              <a:rPr lang="en-US" b="1" dirty="0" err="1"/>
              <a:t>pseudotime</a:t>
            </a:r>
            <a:r>
              <a:rPr lang="en-US" b="1" dirty="0"/>
              <a:t> construction</a:t>
            </a:r>
          </a:p>
          <a:p>
            <a:pPr>
              <a:lnSpc>
                <a:spcPct val="120000"/>
              </a:lnSpc>
            </a:pPr>
            <a:r>
              <a:rPr lang="en-US" dirty="0"/>
              <a:t>2-2:30: Lab: Clustering and </a:t>
            </a:r>
            <a:r>
              <a:rPr lang="en-US" dirty="0" err="1"/>
              <a:t>pseudotime</a:t>
            </a:r>
            <a:r>
              <a:rPr lang="en-US" dirty="0"/>
              <a:t> construction</a:t>
            </a:r>
          </a:p>
          <a:p>
            <a:pPr>
              <a:lnSpc>
                <a:spcPct val="120000"/>
              </a:lnSpc>
            </a:pPr>
            <a:r>
              <a:rPr lang="en-US" dirty="0"/>
              <a:t>2:45–3:30: Supervised cell typing &amp; related single cell data sources</a:t>
            </a:r>
          </a:p>
          <a:p>
            <a:pPr>
              <a:lnSpc>
                <a:spcPct val="120000"/>
              </a:lnSpc>
            </a:pPr>
            <a:r>
              <a:rPr lang="en-US" dirty="0"/>
              <a:t>3:30-4: Lab: supervised cell typing. </a:t>
            </a:r>
          </a:p>
          <a:p>
            <a:pPr>
              <a:lnSpc>
                <a:spcPct val="120000"/>
              </a:lnSpc>
            </a:pPr>
            <a:r>
              <a:rPr lang="en-US" dirty="0"/>
              <a:t>4:15-5:  scRNA-seq in cancer </a:t>
            </a:r>
          </a:p>
        </p:txBody>
      </p:sp>
    </p:spTree>
    <p:extLst>
      <p:ext uri="{BB962C8B-B14F-4D97-AF65-F5344CB8AC3E}">
        <p14:creationId xmlns:p14="http://schemas.microsoft.com/office/powerpoint/2010/main" val="3590214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DC44-2887-EB43-8C39-FD5E23EA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code for Seurat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89DF2-851D-1548-B0B4-1917289B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 = </a:t>
            </a:r>
            <a:r>
              <a:rPr lang="en-US" sz="2000" b="1" dirty="0" err="1">
                <a:latin typeface="Courier" pitchFamily="2" charset="0"/>
              </a:rPr>
              <a:t>CreateSeuratObject</a:t>
            </a:r>
            <a:r>
              <a:rPr lang="en-US" sz="2000" b="1" dirty="0">
                <a:latin typeface="Courier" pitchFamily="2" charset="0"/>
              </a:rPr>
              <a:t>( counts )</a:t>
            </a:r>
          </a:p>
          <a:p>
            <a:pPr marL="0" indent="0">
              <a:buNone/>
            </a:pP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 = </a:t>
            </a:r>
            <a:r>
              <a:rPr lang="en-US" sz="2000" b="1" dirty="0" err="1">
                <a:latin typeface="Courier" pitchFamily="2" charset="0"/>
              </a:rPr>
              <a:t>NormalizeData</a:t>
            </a:r>
            <a:r>
              <a:rPr lang="en-US" sz="2000" b="1" dirty="0">
                <a:latin typeface="Courier" pitchFamily="2" charset="0"/>
              </a:rPr>
              <a:t>(object = </a:t>
            </a: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 = </a:t>
            </a:r>
            <a:r>
              <a:rPr lang="en-US" sz="2000" b="1" dirty="0" err="1">
                <a:latin typeface="Courier" pitchFamily="2" charset="0"/>
              </a:rPr>
              <a:t>FindVariableFeatures</a:t>
            </a:r>
            <a:r>
              <a:rPr lang="en-US" sz="2000" b="1" dirty="0">
                <a:latin typeface="Courier" pitchFamily="2" charset="0"/>
              </a:rPr>
              <a:t>(object = </a:t>
            </a: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 = </a:t>
            </a:r>
            <a:r>
              <a:rPr lang="en-US" sz="2000" b="1" dirty="0" err="1">
                <a:latin typeface="Courier" pitchFamily="2" charset="0"/>
              </a:rPr>
              <a:t>ScaleData</a:t>
            </a:r>
            <a:r>
              <a:rPr lang="en-US" sz="2000" b="1" dirty="0">
                <a:latin typeface="Courier" pitchFamily="2" charset="0"/>
              </a:rPr>
              <a:t>(object = </a:t>
            </a: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 = </a:t>
            </a:r>
            <a:r>
              <a:rPr lang="en-US" sz="2000" b="1" dirty="0" err="1">
                <a:latin typeface="Courier" pitchFamily="2" charset="0"/>
              </a:rPr>
              <a:t>RunPCA</a:t>
            </a:r>
            <a:r>
              <a:rPr lang="en-US" sz="2000" b="1" dirty="0">
                <a:latin typeface="Courier" pitchFamily="2" charset="0"/>
              </a:rPr>
              <a:t>(object = </a:t>
            </a: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 = </a:t>
            </a:r>
            <a:r>
              <a:rPr lang="en-US" sz="2000" b="1" dirty="0" err="1">
                <a:latin typeface="Courier" pitchFamily="2" charset="0"/>
              </a:rPr>
              <a:t>FindNeighbors</a:t>
            </a:r>
            <a:r>
              <a:rPr lang="en-US" sz="2000" b="1" dirty="0">
                <a:latin typeface="Courier" pitchFamily="2" charset="0"/>
              </a:rPr>
              <a:t>(object = </a:t>
            </a: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 = </a:t>
            </a:r>
            <a:r>
              <a:rPr lang="en-US" sz="2000" b="1" dirty="0" err="1">
                <a:latin typeface="Courier" pitchFamily="2" charset="0"/>
              </a:rPr>
              <a:t>FindClusters</a:t>
            </a:r>
            <a:r>
              <a:rPr lang="en-US" sz="2000" b="1" dirty="0">
                <a:latin typeface="Courier" pitchFamily="2" charset="0"/>
              </a:rPr>
              <a:t>(object = </a:t>
            </a:r>
            <a:r>
              <a:rPr lang="en-US" sz="2000" b="1" dirty="0" err="1">
                <a:latin typeface="Courier" pitchFamily="2" charset="0"/>
              </a:rPr>
              <a:t>seuset</a:t>
            </a:r>
            <a:r>
              <a:rPr lang="en-US" sz="20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Result = </a:t>
            </a:r>
            <a:r>
              <a:rPr lang="en-US" sz="2000" b="1" dirty="0" err="1">
                <a:latin typeface="Courier" pitchFamily="2" charset="0"/>
              </a:rPr>
              <a:t>seuset@active.ident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44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E2027-10C9-E24F-88DB-B4082FC7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Sub-cluster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EBB87-70BC-F647-B17C-A32CC0066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major clusters or cell types are identified, recursive clustering could be applied to define finer cell types</a:t>
            </a:r>
          </a:p>
          <a:p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4A60380-BBBD-1747-A6CE-E7FF6901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2" y="3184415"/>
            <a:ext cx="3048000" cy="26543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4F75DCB-1C18-A046-963F-AECF7B5C7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40" y="3184415"/>
            <a:ext cx="3771900" cy="321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873F-0936-D245-9551-451B8EC41757}"/>
              </a:ext>
            </a:extLst>
          </p:cNvPr>
          <p:cNvSpPr txBox="1"/>
          <p:nvPr/>
        </p:nvSpPr>
        <p:spPr>
          <a:xfrm>
            <a:off x="6779173" y="6474372"/>
            <a:ext cx="223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Galen et al. 2019. Cell</a:t>
            </a:r>
          </a:p>
        </p:txBody>
      </p:sp>
    </p:spTree>
    <p:extLst>
      <p:ext uri="{BB962C8B-B14F-4D97-AF65-F5344CB8AC3E}">
        <p14:creationId xmlns:p14="http://schemas.microsoft.com/office/powerpoint/2010/main" val="4264873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AB79-71A9-FC49-818F-D8307EACA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22D1-8AC2-3C4F-A8B8-6A07AEA17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 challenges</a:t>
            </a:r>
          </a:p>
          <a:p>
            <a:pPr lvl="1"/>
            <a:r>
              <a:rPr lang="en-US" dirty="0"/>
              <a:t>Dropout: imputation methods available, but all rely on existing observations</a:t>
            </a:r>
          </a:p>
          <a:p>
            <a:r>
              <a:rPr lang="en-US" dirty="0"/>
              <a:t>Technical noise: spike-in RNA can be used for normalization. </a:t>
            </a:r>
          </a:p>
          <a:p>
            <a:pPr lvl="1"/>
            <a:r>
              <a:rPr lang="en-US" dirty="0"/>
              <a:t>Batch effect is especially hard to correct in </a:t>
            </a:r>
            <a:r>
              <a:rPr lang="en-US" dirty="0" err="1"/>
              <a:t>scRNA</a:t>
            </a:r>
            <a:r>
              <a:rPr lang="en-US" dirty="0"/>
              <a:t>-seq. Batch effects can have a large impact on clustering. Balanced experimental design is hard to implement for perishable samples used in </a:t>
            </a:r>
            <a:r>
              <a:rPr lang="en-US" dirty="0" err="1"/>
              <a:t>scRNA</a:t>
            </a:r>
            <a:r>
              <a:rPr lang="en-US" dirty="0"/>
              <a:t>-seq.</a:t>
            </a:r>
          </a:p>
          <a:p>
            <a:r>
              <a:rPr lang="en-US" dirty="0"/>
              <a:t>Multiple sample clustering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69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00CE-51B8-8949-9D4A-9A5D87E4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Cell clustering for multiple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2D803-11B1-3D45-BEBB-290E4FE4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410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When scRNA-seq data are from multiple samples, batch/subject effects could have significant impact on the results.</a:t>
            </a:r>
          </a:p>
          <a:p>
            <a:r>
              <a:rPr lang="en-US" sz="2800" dirty="0"/>
              <a:t>Cells from the same sample, instead of the same cell type form different sample, can cluster together. </a:t>
            </a:r>
          </a:p>
          <a:p>
            <a:r>
              <a:rPr lang="en-US" sz="2800" dirty="0"/>
              <a:t>Possible solution: </a:t>
            </a:r>
          </a:p>
          <a:p>
            <a:pPr lvl="1"/>
            <a:r>
              <a:rPr lang="en-US" sz="2400" dirty="0"/>
              <a:t>Remove batch effect then cluster: MNN + SC3 </a:t>
            </a:r>
          </a:p>
          <a:p>
            <a:pPr lvl="1"/>
            <a:r>
              <a:rPr lang="en-US" sz="2400" dirty="0"/>
              <a:t>Jointly model cell type and sample effect: BAMM- SC (Sun et al. 2019, Nat. Comm), </a:t>
            </a:r>
            <a:r>
              <a:rPr lang="en-US" sz="2400" dirty="0" err="1"/>
              <a:t>BUSseq</a:t>
            </a:r>
            <a:r>
              <a:rPr lang="en-US" sz="2400" dirty="0"/>
              <a:t> (Song et al. 2020, Nat. Comm), DESC (Li et al. 2020, Nat. Comm), </a:t>
            </a:r>
            <a:r>
              <a:rPr lang="en-US" sz="2400" dirty="0" err="1"/>
              <a:t>CarDEC</a:t>
            </a:r>
            <a:r>
              <a:rPr lang="en-US" sz="2400" dirty="0"/>
              <a:t> (</a:t>
            </a:r>
            <a:r>
              <a:rPr lang="en-US" sz="2400" dirty="0" err="1"/>
              <a:t>Lakkis</a:t>
            </a:r>
            <a:r>
              <a:rPr lang="en-US" sz="2400" dirty="0"/>
              <a:t> et al. 2021+) </a:t>
            </a:r>
          </a:p>
          <a:p>
            <a:r>
              <a:rPr lang="en-US" dirty="0"/>
              <a:t>Is an active research field</a:t>
            </a:r>
          </a:p>
        </p:txBody>
      </p:sp>
    </p:spTree>
    <p:extLst>
      <p:ext uri="{BB962C8B-B14F-4D97-AF65-F5344CB8AC3E}">
        <p14:creationId xmlns:p14="http://schemas.microsoft.com/office/powerpoint/2010/main" val="418140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4184-8D03-8443-9C29-D6D664DE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subject clustering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8A795C-155A-FE4E-985A-2105E13A5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793" y="1243395"/>
            <a:ext cx="8229600" cy="218560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C210C79-9F86-DF42-9295-BD3508FAE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6" y="3429000"/>
            <a:ext cx="4178300" cy="318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4E1AA-7F17-C444-B095-0CB8B293DA59}"/>
              </a:ext>
            </a:extLst>
          </p:cNvPr>
          <p:cNvSpPr txBox="1"/>
          <p:nvPr/>
        </p:nvSpPr>
        <p:spPr>
          <a:xfrm>
            <a:off x="4711046" y="4207242"/>
            <a:ext cx="428822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BAMM-SC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Bayesian hierarchical Dirichlet multinomial mixture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Impose cell type-specific Dirichlet prior when modeling each individual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Solve by Gibbs Sampler</a:t>
            </a:r>
          </a:p>
        </p:txBody>
      </p:sp>
    </p:spTree>
    <p:extLst>
      <p:ext uri="{BB962C8B-B14F-4D97-AF65-F5344CB8AC3E}">
        <p14:creationId xmlns:p14="http://schemas.microsoft.com/office/powerpoint/2010/main" val="14624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532-BEFD-834C-8F99-FCD738F9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subject clustering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F806E89-6CB2-1646-AB36-556AEBCC1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97732"/>
            <a:ext cx="8229600" cy="2730898"/>
          </a:xfrm>
        </p:spPr>
      </p:pic>
    </p:spTree>
    <p:extLst>
      <p:ext uri="{BB962C8B-B14F-4D97-AF65-F5344CB8AC3E}">
        <p14:creationId xmlns:p14="http://schemas.microsoft.com/office/powerpoint/2010/main" val="154389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4184-8D03-8443-9C29-D6D664DE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 (Li et al. 2020, Nat. Comm)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B3BD1F6-2EBF-5D43-A911-F3E451C20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530" y="1399244"/>
            <a:ext cx="7550939" cy="4899079"/>
          </a:xfrm>
        </p:spPr>
      </p:pic>
    </p:spTree>
    <p:extLst>
      <p:ext uri="{BB962C8B-B14F-4D97-AF65-F5344CB8AC3E}">
        <p14:creationId xmlns:p14="http://schemas.microsoft.com/office/powerpoint/2010/main" val="4122063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4184-8D03-8443-9C29-D6D664DE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itClust</a:t>
            </a:r>
            <a:r>
              <a:rPr lang="en-US" dirty="0"/>
              <a:t> (Hu et al. 2020, Nat. Machine Intelligence)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69C97F8-8702-7E4A-AB95-27299DCCE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917" y="1495096"/>
            <a:ext cx="6806166" cy="5279550"/>
          </a:xfrm>
        </p:spPr>
      </p:pic>
    </p:spTree>
    <p:extLst>
      <p:ext uri="{BB962C8B-B14F-4D97-AF65-F5344CB8AC3E}">
        <p14:creationId xmlns:p14="http://schemas.microsoft.com/office/powerpoint/2010/main" val="178999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D5A8-83DD-1746-9A83-1248C4F5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Pseudotime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C9992-2989-0E4B-9E11-62CEBACC6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This belongs to the “clustering” category. Do not have discrete cluster numbers. </a:t>
            </a:r>
          </a:p>
          <a:p>
            <a:r>
              <a:rPr lang="en-US" sz="2800" dirty="0"/>
              <a:t>Instead of putting cells into independent, exchangeable groups, it orders the cells by underlying temporal stage (estimated). </a:t>
            </a:r>
          </a:p>
          <a:p>
            <a:r>
              <a:rPr lang="en-US" sz="2800" dirty="0"/>
              <a:t>Methods/tools:</a:t>
            </a:r>
          </a:p>
          <a:p>
            <a:pPr lvl="1"/>
            <a:r>
              <a:rPr lang="en-US" sz="2400" dirty="0"/>
              <a:t>Monocle/monocle2: </a:t>
            </a:r>
            <a:r>
              <a:rPr lang="en-US" sz="2400" dirty="0" err="1"/>
              <a:t>Trapnell</a:t>
            </a:r>
            <a:r>
              <a:rPr lang="en-US" sz="2400" dirty="0"/>
              <a:t> et al. (2014) Nat. </a:t>
            </a:r>
            <a:r>
              <a:rPr lang="en-US" sz="2400" dirty="0" err="1"/>
              <a:t>Biotechnol</a:t>
            </a:r>
            <a:r>
              <a:rPr lang="en-US" sz="2400" dirty="0"/>
              <a:t>; </a:t>
            </a:r>
            <a:r>
              <a:rPr lang="en-US" sz="2400" dirty="0" err="1"/>
              <a:t>Qiu</a:t>
            </a:r>
            <a:r>
              <a:rPr lang="en-US" sz="2400" dirty="0"/>
              <a:t> et al. (2017) Nat. Methods. </a:t>
            </a:r>
          </a:p>
          <a:p>
            <a:pPr lvl="1"/>
            <a:r>
              <a:rPr lang="en-US" sz="2400" dirty="0"/>
              <a:t>Waterfall: Shin et al. (2015) Cell Stem Cell</a:t>
            </a:r>
          </a:p>
          <a:p>
            <a:pPr lvl="1"/>
            <a:r>
              <a:rPr lang="en-US" sz="2400" dirty="0"/>
              <a:t>Wanderlust: Bendall et al. (2014) Cell</a:t>
            </a:r>
          </a:p>
          <a:p>
            <a:pPr lvl="1"/>
            <a:r>
              <a:rPr lang="en-US" sz="2400" dirty="0"/>
              <a:t>TSCAN: Ji et al. (2016) NAR</a:t>
            </a:r>
          </a:p>
        </p:txBody>
      </p:sp>
    </p:spTree>
    <p:extLst>
      <p:ext uri="{BB962C8B-B14F-4D97-AF65-F5344CB8AC3E}">
        <p14:creationId xmlns:p14="http://schemas.microsoft.com/office/powerpoint/2010/main" val="3786389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3D1B7BD-C593-8544-858F-FF8D8AC72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490"/>
            <a:ext cx="9144000" cy="6211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209A5-AC13-5D4D-9DD2-B5136A1EE18F}"/>
              </a:ext>
            </a:extLst>
          </p:cNvPr>
          <p:cNvSpPr txBox="1"/>
          <p:nvPr/>
        </p:nvSpPr>
        <p:spPr>
          <a:xfrm>
            <a:off x="6064469" y="6550223"/>
            <a:ext cx="644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Kiselev et al. 2009.  Nat Review Genetics</a:t>
            </a:r>
          </a:p>
        </p:txBody>
      </p:sp>
    </p:spTree>
    <p:extLst>
      <p:ext uri="{BB962C8B-B14F-4D97-AF65-F5344CB8AC3E}">
        <p14:creationId xmlns:p14="http://schemas.microsoft.com/office/powerpoint/2010/main" val="60816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5CC-F3F3-794B-9C3B-AE4725051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8" y="1567544"/>
            <a:ext cx="8404282" cy="5011386"/>
          </a:xfrm>
        </p:spPr>
        <p:txBody>
          <a:bodyPr>
            <a:normAutofit/>
          </a:bodyPr>
          <a:lstStyle/>
          <a:p>
            <a:r>
              <a:rPr lang="en-US" sz="2800" b="1" dirty="0"/>
              <a:t>Background</a:t>
            </a:r>
            <a:r>
              <a:rPr lang="en-US" sz="2400" b="1" dirty="0"/>
              <a:t> </a:t>
            </a:r>
          </a:p>
          <a:p>
            <a:pPr lvl="1"/>
            <a:r>
              <a:rPr lang="en-US" sz="2400" dirty="0"/>
              <a:t>Scientific motivation </a:t>
            </a:r>
          </a:p>
          <a:p>
            <a:pPr lvl="1"/>
            <a:r>
              <a:rPr lang="en-US" sz="2400" dirty="0"/>
              <a:t>Assumptions and challenges</a:t>
            </a:r>
            <a:endParaRPr lang="en-US" sz="1600" dirty="0"/>
          </a:p>
          <a:p>
            <a:r>
              <a:rPr lang="en-US" sz="2800" b="1" dirty="0"/>
              <a:t>Clustering</a:t>
            </a:r>
            <a:endParaRPr lang="en-US" sz="2400" b="1" dirty="0"/>
          </a:p>
          <a:p>
            <a:pPr lvl="1"/>
            <a:r>
              <a:rPr lang="en-US" sz="2400" dirty="0"/>
              <a:t>Existing methods</a:t>
            </a:r>
          </a:p>
          <a:p>
            <a:pPr lvl="1"/>
            <a:r>
              <a:rPr lang="en-US" sz="2400" dirty="0"/>
              <a:t>Performance comparisons and considerations</a:t>
            </a:r>
            <a:endParaRPr lang="en-US" sz="2000" dirty="0"/>
          </a:p>
          <a:p>
            <a:r>
              <a:rPr lang="en-US" sz="2800" b="1" dirty="0"/>
              <a:t>Pseudotime construction</a:t>
            </a:r>
          </a:p>
          <a:p>
            <a:pPr lvl="1"/>
            <a:r>
              <a:rPr lang="en-US" sz="2400" dirty="0"/>
              <a:t>Existing methods</a:t>
            </a:r>
          </a:p>
          <a:p>
            <a:pPr lvl="1"/>
            <a:r>
              <a:rPr lang="en-US" sz="2400" dirty="0"/>
              <a:t>Pros and Cons</a:t>
            </a:r>
            <a:endParaRPr lang="en-US" sz="1600" dirty="0"/>
          </a:p>
          <a:p>
            <a:r>
              <a:rPr lang="en-US" sz="2800" b="1" dirty="0"/>
              <a:t>Future directions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5AAE59-F511-7D48-993E-C96CF234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2185781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Pseudotime construction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General steps: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informative genes.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Dimension reduction of GE.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Cluster the cells based on reduced data. Often want to over-cluster them to have many groups.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Construct an MST (minimum spanning tree) from the clustering results.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Map cells to the MST. 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38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CE81-636D-E546-957F-9819B60C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6DACD-1495-AF45-97F3-A1E6CA9BA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091" y="1600200"/>
            <a:ext cx="7071817" cy="4525963"/>
          </a:xfrm>
        </p:spPr>
      </p:pic>
    </p:spTree>
    <p:extLst>
      <p:ext uri="{BB962C8B-B14F-4D97-AF65-F5344CB8AC3E}">
        <p14:creationId xmlns:p14="http://schemas.microsoft.com/office/powerpoint/2010/main" val="182855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CE81-636D-E546-957F-9819B60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3652" y="609710"/>
            <a:ext cx="5975130" cy="2429001"/>
          </a:xfrm>
        </p:spPr>
        <p:txBody>
          <a:bodyPr>
            <a:normAutofit/>
          </a:bodyPr>
          <a:lstStyle/>
          <a:p>
            <a:r>
              <a:rPr lang="en-US" dirty="0"/>
              <a:t>Monocle (v1: 2014, </a:t>
            </a:r>
            <a:br>
              <a:rPr lang="en-US" dirty="0"/>
            </a:br>
            <a:r>
              <a:rPr lang="en-US" dirty="0"/>
              <a:t>v2: 2017, </a:t>
            </a:r>
            <a:br>
              <a:rPr lang="en-US" dirty="0"/>
            </a:br>
            <a:r>
              <a:rPr lang="en-US" dirty="0"/>
              <a:t>v3: preprint)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E0C0824-BC24-5348-B1DE-2F24D9E0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7" y="3462527"/>
            <a:ext cx="8376745" cy="3395473"/>
          </a:xfrm>
          <a:prstGeom prst="rect">
            <a:avLst/>
          </a:prstGeo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0B007D03-EC53-534C-81D9-8374BFE7B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37885" y="252950"/>
            <a:ext cx="3838100" cy="3142523"/>
          </a:xfrm>
        </p:spPr>
      </p:pic>
    </p:spTree>
    <p:extLst>
      <p:ext uri="{BB962C8B-B14F-4D97-AF65-F5344CB8AC3E}">
        <p14:creationId xmlns:p14="http://schemas.microsoft.com/office/powerpoint/2010/main" val="1181448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E3F7-D91C-EC46-ADA3-1590C677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TSCAN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FE072-3005-7F40-BE65-F7A46E920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silico pseudo-Time reconstruction in Single-Cell RNA-seq </a:t>
            </a:r>
            <a:r>
              <a:rPr lang="en-US" dirty="0" err="1"/>
              <a:t>ANalysis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2DB9E22-63EB-D846-BBCE-99953B54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4" y="3027363"/>
            <a:ext cx="3467100" cy="3327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014C755-76D7-6745-AF99-0A9EA960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28" y="2125225"/>
            <a:ext cx="3600803" cy="44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4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8493-2DA9-3F49-908F-6263C4E8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for monocle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CF836-5B1D-484E-AAFC-52C96DD7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275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Courier" pitchFamily="2" charset="0"/>
              </a:rPr>
              <a:t>cds</a:t>
            </a:r>
            <a:r>
              <a:rPr lang="en-US" sz="1800" b="1" dirty="0">
                <a:latin typeface="Courier" pitchFamily="2" charset="0"/>
              </a:rPr>
              <a:t> &lt;- </a:t>
            </a:r>
            <a:r>
              <a:rPr lang="en-US" sz="1800" b="1" dirty="0" err="1">
                <a:latin typeface="Courier" pitchFamily="2" charset="0"/>
              </a:rPr>
              <a:t>new_cell_data_set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expression_matrix</a:t>
            </a:r>
            <a:r>
              <a:rPr lang="en-US" sz="1800" b="1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                         </a:t>
            </a:r>
            <a:r>
              <a:rPr lang="en-US" sz="1800" b="1" dirty="0" err="1">
                <a:latin typeface="Courier" pitchFamily="2" charset="0"/>
              </a:rPr>
              <a:t>cell_metadata</a:t>
            </a:r>
            <a:r>
              <a:rPr lang="en-US" sz="1800" b="1" dirty="0">
                <a:latin typeface="Courier" pitchFamily="2" charset="0"/>
              </a:rPr>
              <a:t> = </a:t>
            </a:r>
            <a:r>
              <a:rPr lang="en-US" sz="1800" b="1" dirty="0" err="1">
                <a:latin typeface="Courier" pitchFamily="2" charset="0"/>
              </a:rPr>
              <a:t>cell_metadata</a:t>
            </a:r>
            <a:r>
              <a:rPr lang="en-US" sz="1800" b="1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                         </a:t>
            </a:r>
            <a:r>
              <a:rPr lang="en-US" sz="1800" b="1" dirty="0" err="1">
                <a:latin typeface="Courier" pitchFamily="2" charset="0"/>
              </a:rPr>
              <a:t>gene_metadata</a:t>
            </a:r>
            <a:r>
              <a:rPr lang="en-US" sz="1800" b="1" dirty="0">
                <a:latin typeface="Courier" pitchFamily="2" charset="0"/>
              </a:rPr>
              <a:t> = </a:t>
            </a:r>
            <a:r>
              <a:rPr lang="en-US" sz="1800" b="1" dirty="0" err="1">
                <a:latin typeface="Courier" pitchFamily="2" charset="0"/>
              </a:rPr>
              <a:t>gene_annotation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800" b="1" dirty="0" err="1">
                <a:latin typeface="Courier" pitchFamily="2" charset="0"/>
              </a:rPr>
              <a:t>cds</a:t>
            </a:r>
            <a:r>
              <a:rPr lang="en-US" sz="1800" b="1" dirty="0">
                <a:latin typeface="Courier" pitchFamily="2" charset="0"/>
              </a:rPr>
              <a:t> &lt;- </a:t>
            </a:r>
            <a:r>
              <a:rPr lang="en-US" sz="1800" b="1" dirty="0" err="1">
                <a:latin typeface="Courier" pitchFamily="2" charset="0"/>
              </a:rPr>
              <a:t>preprocess_cds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cds</a:t>
            </a:r>
            <a:r>
              <a:rPr lang="en-US" sz="1800" b="1" dirty="0">
                <a:latin typeface="Courier" pitchFamily="2" charset="0"/>
              </a:rPr>
              <a:t>, </a:t>
            </a:r>
            <a:r>
              <a:rPr lang="en-US" sz="1800" b="1" dirty="0" err="1">
                <a:latin typeface="Courier" pitchFamily="2" charset="0"/>
              </a:rPr>
              <a:t>num_dim</a:t>
            </a:r>
            <a:r>
              <a:rPr lang="en-US" sz="1800" b="1" dirty="0">
                <a:latin typeface="Courier" pitchFamily="2" charset="0"/>
              </a:rPr>
              <a:t> = 50)</a:t>
            </a:r>
          </a:p>
          <a:p>
            <a:pPr marL="0" indent="0">
              <a:buNone/>
            </a:pPr>
            <a:r>
              <a:rPr lang="en-US" sz="1800" b="1" dirty="0" err="1">
                <a:latin typeface="Courier" pitchFamily="2" charset="0"/>
              </a:rPr>
              <a:t>cds</a:t>
            </a:r>
            <a:r>
              <a:rPr lang="en-US" sz="1800" b="1" dirty="0">
                <a:latin typeface="Courier" pitchFamily="2" charset="0"/>
              </a:rPr>
              <a:t> &lt;- </a:t>
            </a:r>
            <a:r>
              <a:rPr lang="en-US" sz="1800" b="1" dirty="0" err="1">
                <a:latin typeface="Courier" pitchFamily="2" charset="0"/>
              </a:rPr>
              <a:t>align_cds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cds</a:t>
            </a:r>
            <a:r>
              <a:rPr lang="en-US" sz="1800" b="1" dirty="0">
                <a:latin typeface="Courier" pitchFamily="2" charset="0"/>
              </a:rPr>
              <a:t>, </a:t>
            </a:r>
            <a:r>
              <a:rPr lang="en-US" sz="1800" b="1" dirty="0" err="1">
                <a:latin typeface="Courier" pitchFamily="2" charset="0"/>
              </a:rPr>
              <a:t>alignment_group</a:t>
            </a:r>
            <a:r>
              <a:rPr lang="en-US" sz="1800" b="1" dirty="0">
                <a:latin typeface="Courier" pitchFamily="2" charset="0"/>
              </a:rPr>
              <a:t> = "batch")</a:t>
            </a:r>
          </a:p>
          <a:p>
            <a:pPr marL="0" indent="0">
              <a:buNone/>
            </a:pPr>
            <a:r>
              <a:rPr lang="en-US" sz="1800" b="1" dirty="0" err="1">
                <a:latin typeface="Courier" pitchFamily="2" charset="0"/>
              </a:rPr>
              <a:t>cds</a:t>
            </a:r>
            <a:r>
              <a:rPr lang="en-US" sz="1800" b="1" dirty="0">
                <a:latin typeface="Courier" pitchFamily="2" charset="0"/>
              </a:rPr>
              <a:t> &lt;- </a:t>
            </a:r>
            <a:r>
              <a:rPr lang="en-US" sz="1800" b="1" dirty="0" err="1">
                <a:latin typeface="Courier" pitchFamily="2" charset="0"/>
              </a:rPr>
              <a:t>learn_graph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cds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800" b="1" dirty="0" err="1">
                <a:latin typeface="Courier" pitchFamily="2" charset="0"/>
              </a:rPr>
              <a:t>plot_cells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cds</a:t>
            </a:r>
            <a:r>
              <a:rPr lang="en-US" sz="1800" b="1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           </a:t>
            </a:r>
            <a:r>
              <a:rPr lang="en-US" sz="1800" b="1" dirty="0" err="1">
                <a:latin typeface="Courier" pitchFamily="2" charset="0"/>
              </a:rPr>
              <a:t>color_cells_by</a:t>
            </a:r>
            <a:r>
              <a:rPr lang="en-US" sz="1800" b="1" dirty="0">
                <a:latin typeface="Courier" pitchFamily="2" charset="0"/>
              </a:rPr>
              <a:t> = "</a:t>
            </a:r>
            <a:r>
              <a:rPr lang="en-US" sz="1800" b="1" dirty="0" err="1">
                <a:latin typeface="Courier" pitchFamily="2" charset="0"/>
              </a:rPr>
              <a:t>cell.type</a:t>
            </a:r>
            <a:r>
              <a:rPr lang="en-US" sz="1800" b="1" dirty="0">
                <a:latin typeface="Courier" pitchFamily="2" charset="0"/>
              </a:rPr>
              <a:t>",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           </a:t>
            </a:r>
            <a:r>
              <a:rPr lang="en-US" sz="1800" b="1" dirty="0" err="1">
                <a:latin typeface="Courier" pitchFamily="2" charset="0"/>
              </a:rPr>
              <a:t>label_groups_by_cluster</a:t>
            </a:r>
            <a:r>
              <a:rPr lang="en-US" sz="1800" b="1" dirty="0">
                <a:latin typeface="Courier" pitchFamily="2" charset="0"/>
              </a:rPr>
              <a:t>=FALSE,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           </a:t>
            </a:r>
            <a:r>
              <a:rPr lang="en-US" sz="1800" b="1" dirty="0" err="1">
                <a:latin typeface="Courier" pitchFamily="2" charset="0"/>
              </a:rPr>
              <a:t>label_leaves</a:t>
            </a:r>
            <a:r>
              <a:rPr lang="en-US" sz="1800" b="1" dirty="0">
                <a:latin typeface="Courier" pitchFamily="2" charset="0"/>
              </a:rPr>
              <a:t>=TRUE,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           </a:t>
            </a:r>
            <a:r>
              <a:rPr lang="en-US" sz="1800" b="1" dirty="0" err="1">
                <a:latin typeface="Courier" pitchFamily="2" charset="0"/>
              </a:rPr>
              <a:t>label_branch_points</a:t>
            </a:r>
            <a:r>
              <a:rPr lang="en-US" sz="1800" b="1" dirty="0">
                <a:latin typeface="Courier" pitchFamily="2" charset="0"/>
              </a:rPr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3371153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49DC-43BA-004E-B4B4-BDFD0B9A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13F88-7AD1-4041-AFA0-3E41D729A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70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Also named fuzzy clustering</a:t>
            </a:r>
          </a:p>
          <a:p>
            <a:r>
              <a:rPr lang="en-US" dirty="0"/>
              <a:t>A form of clustering in which each data point can belong to more than one cluster</a:t>
            </a:r>
          </a:p>
          <a:p>
            <a:r>
              <a:rPr lang="en-US" dirty="0"/>
              <a:t>Compared to hard clustering, cells in soft clustering have probabilities that belonging to each cluster</a:t>
            </a:r>
          </a:p>
          <a:p>
            <a:r>
              <a:rPr lang="en-US" dirty="0"/>
              <a:t>Clusters are identified through similarity measures, e.g. distance, connectivity, intensity, etc.</a:t>
            </a:r>
          </a:p>
          <a:p>
            <a:endParaRPr lang="en-US" dirty="0"/>
          </a:p>
        </p:txBody>
      </p:sp>
      <p:pic>
        <p:nvPicPr>
          <p:cNvPr id="5" name="Picture 4" descr="Shape, rectangle, square&#10;&#10;Description automatically generated">
            <a:extLst>
              <a:ext uri="{FF2B5EF4-FFF2-40B4-BE49-F238E27FC236}">
                <a16:creationId xmlns:a16="http://schemas.microsoft.com/office/drawing/2014/main" id="{16162AF3-7925-4B40-A6C0-E482265AF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09" y="4497265"/>
            <a:ext cx="3174781" cy="2360735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BE523222-53E8-B247-B9A3-E81E4BCDE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17" y="4497265"/>
            <a:ext cx="3074051" cy="23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35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7127-EB04-9346-9C11-0492C1CD6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SOUP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D5EB1-929B-3C47-943E-2EE230A0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571186" cy="1828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Semisoft clustering: expect the existence of both </a:t>
            </a:r>
            <a:r>
              <a:rPr lang="en-US" b="1" dirty="0"/>
              <a:t>pure cells</a:t>
            </a:r>
            <a:r>
              <a:rPr lang="en-US" dirty="0"/>
              <a:t>, each belonging to a single cluster and requiring a hard cluster assignment, and </a:t>
            </a:r>
            <a:r>
              <a:rPr lang="en-US" b="1" dirty="0"/>
              <a:t>mixed cells </a:t>
            </a:r>
            <a:r>
              <a:rPr lang="en-US" dirty="0"/>
              <a:t>(transitional cells) that are transitioning between two or more cell types and hence should obtain soft assignments</a:t>
            </a:r>
          </a:p>
          <a:p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F8FC835-D5BB-C24F-B7DA-FA28906F9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386" y="3691422"/>
            <a:ext cx="4572000" cy="226870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88ACCDD-843A-0746-BA80-9EFED4BC7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04110"/>
            <a:ext cx="3678117" cy="897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CE88B-3094-5D4F-A32F-73816FE57311}"/>
              </a:ext>
            </a:extLst>
          </p:cNvPr>
          <p:cNvSpPr txBox="1"/>
          <p:nvPr/>
        </p:nvSpPr>
        <p:spPr>
          <a:xfrm>
            <a:off x="457200" y="3310759"/>
            <a:ext cx="2527738" cy="38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similarities:</a:t>
            </a:r>
          </a:p>
        </p:txBody>
      </p:sp>
      <p:pic>
        <p:nvPicPr>
          <p:cNvPr id="10" name="Picture 9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FBC2C557-58AE-D142-91C5-FFD295953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55" y="3691422"/>
            <a:ext cx="2879397" cy="441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6653B-1F45-6242-ABD0-510AB0A65623}"/>
              </a:ext>
            </a:extLst>
          </p:cNvPr>
          <p:cNvSpPr txBox="1"/>
          <p:nvPr/>
        </p:nvSpPr>
        <p:spPr>
          <a:xfrm>
            <a:off x="457200" y="4210331"/>
            <a:ext cx="2527738" cy="38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Select pure cells: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011B5-A057-B346-ACE7-6DC0DEEAAD6F}"/>
              </a:ext>
            </a:extLst>
          </p:cNvPr>
          <p:cNvSpPr txBox="1"/>
          <p:nvPr/>
        </p:nvSpPr>
        <p:spPr>
          <a:xfrm>
            <a:off x="457199" y="5322316"/>
            <a:ext cx="367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Obtain membership for all the cells</a:t>
            </a:r>
          </a:p>
        </p:txBody>
      </p:sp>
    </p:spTree>
    <p:extLst>
      <p:ext uri="{BB962C8B-B14F-4D97-AF65-F5344CB8AC3E}">
        <p14:creationId xmlns:p14="http://schemas.microsoft.com/office/powerpoint/2010/main" val="2274638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DD07-85AF-6A4C-B0B4-952523FB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does a cluster represent a new cell 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4D018-86D8-C94B-A958-44EFAD799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“For a new cell type to be accepted, it is necessary to go beyond characterization of the transcriptome.”</a:t>
            </a:r>
          </a:p>
          <a:p>
            <a:r>
              <a:rPr lang="en-US" dirty="0"/>
              <a:t>A must: demonstrate that the newly identified cluster is also functionally distinct.</a:t>
            </a:r>
          </a:p>
          <a:p>
            <a:r>
              <a:rPr lang="en-US" dirty="0"/>
              <a:t>A good example: Villani et al. (2017) discovered new cell types from blood – differences in morphology, stimulation by pathogens and ability to activate T cells.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06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BE1C-86A4-6C4F-85E7-75767F2F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FD23-64FC-DC48-95B2-7A2362AB7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Accurate and scalable clustering methods</a:t>
            </a:r>
          </a:p>
          <a:p>
            <a:r>
              <a:rPr lang="en-US" dirty="0"/>
              <a:t>How to best choose the number of clusters or what quality of antibody is required for a validation experiment</a:t>
            </a:r>
          </a:p>
          <a:p>
            <a:r>
              <a:rPr lang="en-US" dirty="0"/>
              <a:t>Determine how many marker genes are required to uniquely identify a specific cell type</a:t>
            </a:r>
          </a:p>
          <a:p>
            <a:r>
              <a:rPr lang="en-US" dirty="0"/>
              <a:t>There is also a need for methods that will facilitate biological interpretation and annotation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4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DC91-F261-9E48-857A-9AA967F8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21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 </a:t>
            </a:r>
            <a:r>
              <a:rPr lang="en-US" b="1" dirty="0" err="1"/>
              <a:t>scRNA</a:t>
            </a:r>
            <a:r>
              <a:rPr lang="en-US" b="1" dirty="0"/>
              <a:t>-seq analysis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B8711-83DC-1F4C-BD98-02350D3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97" y="1307762"/>
            <a:ext cx="8204003" cy="4882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8F2252-1F8D-FA4B-B992-26B44DD35573}"/>
              </a:ext>
            </a:extLst>
          </p:cNvPr>
          <p:cNvSpPr txBox="1"/>
          <p:nvPr/>
        </p:nvSpPr>
        <p:spPr>
          <a:xfrm>
            <a:off x="5515443" y="6488668"/>
            <a:ext cx="362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Kiselev</a:t>
            </a:r>
            <a:r>
              <a:rPr lang="en-US" dirty="0"/>
              <a:t>  et al. (2019) Nat. Rev. Genet.</a:t>
            </a:r>
          </a:p>
        </p:txBody>
      </p:sp>
    </p:spTree>
    <p:extLst>
      <p:ext uri="{BB962C8B-B14F-4D97-AF65-F5344CB8AC3E}">
        <p14:creationId xmlns:p14="http://schemas.microsoft.com/office/powerpoint/2010/main" val="299777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C4678-72C7-DB45-A92D-913DC220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1466C-B41B-014C-8422-B874B44F2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Subpopulation (cell type) identification is a fundamental step for many </a:t>
            </a:r>
            <a:r>
              <a:rPr lang="en-US" dirty="0" err="1"/>
              <a:t>scRNA</a:t>
            </a:r>
            <a:r>
              <a:rPr lang="en-US" dirty="0"/>
              <a:t>-seq data analyses</a:t>
            </a:r>
          </a:p>
          <a:p>
            <a:r>
              <a:rPr lang="en-US" dirty="0"/>
              <a:t>Consistent and rigorous definition of cell type is elusive:</a:t>
            </a:r>
          </a:p>
          <a:p>
            <a:pPr lvl="1"/>
            <a:r>
              <a:rPr lang="en-US" dirty="0"/>
              <a:t>Early days, physical appearance, e.g. size, shape</a:t>
            </a:r>
          </a:p>
          <a:p>
            <a:pPr lvl="1"/>
            <a:r>
              <a:rPr lang="en-US" dirty="0"/>
              <a:t>Later, presence or absence of surface proteins</a:t>
            </a:r>
          </a:p>
          <a:p>
            <a:pPr lvl="1"/>
            <a:r>
              <a:rPr lang="en-US" dirty="0" err="1"/>
              <a:t>scRNAseq</a:t>
            </a:r>
            <a:r>
              <a:rPr lang="en-US" dirty="0"/>
              <a:t>: define cell type based on transcriptome similarities</a:t>
            </a:r>
          </a:p>
          <a:p>
            <a:r>
              <a:rPr lang="en-US" dirty="0"/>
              <a:t>Goal: discover the natural groupings of measured cells, discrete or continuous</a:t>
            </a:r>
          </a:p>
        </p:txBody>
      </p:sp>
    </p:spTree>
    <p:extLst>
      <p:ext uri="{BB962C8B-B14F-4D97-AF65-F5344CB8AC3E}">
        <p14:creationId xmlns:p14="http://schemas.microsoft.com/office/powerpoint/2010/main" val="403913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128B746-BCB8-1646-9B31-46F68D0A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55" y="0"/>
            <a:ext cx="6190905" cy="6474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E9000B-F29D-F343-B184-F775680CAEAD}"/>
              </a:ext>
            </a:extLst>
          </p:cNvPr>
          <p:cNvSpPr txBox="1"/>
          <p:nvPr/>
        </p:nvSpPr>
        <p:spPr>
          <a:xfrm>
            <a:off x="6051471" y="6583261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Velmeshev</a:t>
            </a:r>
            <a:r>
              <a:rPr lang="en-US" dirty="0"/>
              <a:t> et al., (2019)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4AFB2-2447-304B-9EFB-2486BC74E9D6}"/>
              </a:ext>
            </a:extLst>
          </p:cNvPr>
          <p:cNvSpPr txBox="1"/>
          <p:nvPr/>
        </p:nvSpPr>
        <p:spPr>
          <a:xfrm>
            <a:off x="2049517" y="0"/>
            <a:ext cx="420414" cy="5885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6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99C7-FBDB-4445-8168-9ECF0FCC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38E79-1228-DA4F-BEB9-9FF76257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95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Clustering: discrete groups of cells present in the data. </a:t>
            </a:r>
          </a:p>
          <a:p>
            <a:r>
              <a:rPr lang="en-US" dirty="0"/>
              <a:t>If assumption not hold, clustering methods still partition the data, and thus mistake random noise for true structure (!)</a:t>
            </a:r>
          </a:p>
          <a:p>
            <a:r>
              <a:rPr lang="en-US" dirty="0" err="1"/>
              <a:t>Pseudotime</a:t>
            </a:r>
            <a:r>
              <a:rPr lang="en-US" dirty="0"/>
              <a:t> construction: </a:t>
            </a:r>
          </a:p>
          <a:p>
            <a:pPr lvl="1"/>
            <a:r>
              <a:rPr lang="en-US" dirty="0"/>
              <a:t>place cells on a continuum connecting two or more end states</a:t>
            </a:r>
          </a:p>
          <a:p>
            <a:pPr lvl="1"/>
            <a:r>
              <a:rPr lang="en-US" dirty="0"/>
              <a:t>useful for understanding development or disease progression</a:t>
            </a:r>
          </a:p>
          <a:p>
            <a:r>
              <a:rPr lang="en-US" dirty="0"/>
              <a:t>Strategies bridging the two approaches: soft or fuzzy clustering</a:t>
            </a:r>
          </a:p>
          <a:p>
            <a:r>
              <a:rPr lang="en-US" dirty="0"/>
              <a:t>When assumptions are not clear, explore both</a:t>
            </a:r>
          </a:p>
        </p:txBody>
      </p:sp>
    </p:spTree>
    <p:extLst>
      <p:ext uri="{BB962C8B-B14F-4D97-AF65-F5344CB8AC3E}">
        <p14:creationId xmlns:p14="http://schemas.microsoft.com/office/powerpoint/2010/main" val="172586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95851-D7AA-424E-AA7F-E4E4E5E2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3EDFD-BAA9-9A41-8549-3D22E093D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455" y="1576552"/>
            <a:ext cx="8229601" cy="5565228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K-means based</a:t>
            </a:r>
          </a:p>
          <a:p>
            <a:pPr lvl="1"/>
            <a:r>
              <a:rPr lang="en-US" sz="2600" dirty="0" err="1"/>
              <a:t>RaceID</a:t>
            </a:r>
            <a:r>
              <a:rPr lang="en-US" sz="2600" dirty="0"/>
              <a:t> (</a:t>
            </a:r>
            <a:r>
              <a:rPr lang="en-US" sz="2600" dirty="0" err="1"/>
              <a:t>Grun</a:t>
            </a:r>
            <a:r>
              <a:rPr lang="en-US" sz="2600" dirty="0"/>
              <a:t> et al. 2015 Nature)</a:t>
            </a:r>
          </a:p>
          <a:p>
            <a:pPr lvl="1"/>
            <a:r>
              <a:rPr lang="en-US" sz="2600" dirty="0"/>
              <a:t>SC3 (Kiselev et al. 2017 Nat methods)</a:t>
            </a:r>
          </a:p>
          <a:p>
            <a:pPr lvl="1"/>
            <a:r>
              <a:rPr lang="en-US" sz="2600" dirty="0"/>
              <a:t>SIMLR (Wang et al. 2017 Nat Methods)</a:t>
            </a:r>
          </a:p>
          <a:p>
            <a:pPr lvl="1"/>
            <a:endParaRPr lang="en-US" sz="2600" dirty="0"/>
          </a:p>
          <a:p>
            <a:r>
              <a:rPr lang="en-US" b="1" dirty="0"/>
              <a:t>Hierarchical clustering based</a:t>
            </a:r>
          </a:p>
          <a:p>
            <a:pPr lvl="1"/>
            <a:r>
              <a:rPr lang="en-US" sz="2600" dirty="0"/>
              <a:t>CIDR (Lin et al. 2017 Genome Biology)</a:t>
            </a:r>
          </a:p>
          <a:p>
            <a:pPr lvl="1"/>
            <a:r>
              <a:rPr lang="en-US" sz="2600" dirty="0" err="1"/>
              <a:t>pcaReduce</a:t>
            </a:r>
            <a:r>
              <a:rPr lang="en-US" sz="2600" dirty="0"/>
              <a:t> (Zeisel et al. 2016 BMC </a:t>
            </a:r>
            <a:r>
              <a:rPr lang="en-US" sz="2600" dirty="0" err="1"/>
              <a:t>Bioinfo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Ascend (</a:t>
            </a:r>
            <a:r>
              <a:rPr lang="en-US" sz="2600" dirty="0" err="1"/>
              <a:t>Senabouth</a:t>
            </a:r>
            <a:r>
              <a:rPr lang="en-US" sz="2600" dirty="0"/>
              <a:t> et al. 2019 </a:t>
            </a:r>
            <a:r>
              <a:rPr lang="en-US" sz="2600" dirty="0" err="1"/>
              <a:t>Gigascience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SINCERA (Guo et al. 2015 Plot Comp Biology) </a:t>
            </a:r>
          </a:p>
          <a:p>
            <a:pPr lvl="1"/>
            <a:r>
              <a:rPr lang="en-US" sz="2600" dirty="0" err="1"/>
              <a:t>BackSPIN</a:t>
            </a:r>
            <a:r>
              <a:rPr lang="en-US" sz="2600" dirty="0"/>
              <a:t> (</a:t>
            </a:r>
            <a:r>
              <a:rPr lang="en-US" sz="2600" dirty="0" err="1"/>
              <a:t>Zeiselet</a:t>
            </a:r>
            <a:r>
              <a:rPr lang="en-US" sz="2600" dirty="0"/>
              <a:t> al. 2015 Science)</a:t>
            </a:r>
          </a:p>
          <a:p>
            <a:pPr lvl="1"/>
            <a:endParaRPr lang="en-US" dirty="0"/>
          </a:p>
          <a:p>
            <a:r>
              <a:rPr lang="en-US" b="1" dirty="0"/>
              <a:t>Graph or community-detection based</a:t>
            </a:r>
          </a:p>
          <a:p>
            <a:pPr lvl="1"/>
            <a:r>
              <a:rPr lang="en-US" sz="2600" dirty="0"/>
              <a:t>Seurat (</a:t>
            </a:r>
            <a:r>
              <a:rPr lang="en-US" sz="2600" dirty="0" err="1"/>
              <a:t>Macosko</a:t>
            </a:r>
            <a:r>
              <a:rPr lang="en-US" sz="2600" dirty="0"/>
              <a:t> et al. 2015 Cell) </a:t>
            </a:r>
          </a:p>
          <a:p>
            <a:pPr lvl="1"/>
            <a:r>
              <a:rPr lang="en-US" sz="2600" dirty="0" err="1"/>
              <a:t>Scanpy</a:t>
            </a:r>
            <a:r>
              <a:rPr lang="en-US" sz="2600" dirty="0"/>
              <a:t> (Wolf et al. 2018 Genome Biology) </a:t>
            </a:r>
          </a:p>
          <a:p>
            <a:pPr lvl="1"/>
            <a:r>
              <a:rPr lang="en-US" sz="2600" dirty="0" err="1"/>
              <a:t>PhenoGraph</a:t>
            </a:r>
            <a:r>
              <a:rPr lang="en-US" sz="2600" dirty="0"/>
              <a:t> (Levin et al. 2015 Cell)</a:t>
            </a:r>
          </a:p>
          <a:p>
            <a:pPr lvl="1"/>
            <a:endParaRPr lang="en-US" dirty="0"/>
          </a:p>
          <a:p>
            <a:r>
              <a:rPr lang="en-US" b="1" dirty="0"/>
              <a:t>Model based clustering</a:t>
            </a:r>
          </a:p>
          <a:p>
            <a:pPr lvl="1"/>
            <a:r>
              <a:rPr lang="en-US" sz="2600" dirty="0"/>
              <a:t>TSCAN (Ji and Ji, 2015 NAR)</a:t>
            </a:r>
          </a:p>
          <a:p>
            <a:pPr lvl="1"/>
            <a:r>
              <a:rPr lang="en-US" sz="2600" dirty="0"/>
              <a:t> monocle (</a:t>
            </a:r>
            <a:r>
              <a:rPr lang="en-US" sz="2600" dirty="0" err="1"/>
              <a:t>Trapnell</a:t>
            </a:r>
            <a:r>
              <a:rPr lang="en-US" sz="2600" dirty="0"/>
              <a:t>, 2014 Nat Biotech)</a:t>
            </a:r>
          </a:p>
        </p:txBody>
      </p:sp>
    </p:spTree>
    <p:extLst>
      <p:ext uri="{BB962C8B-B14F-4D97-AF65-F5344CB8AC3E}">
        <p14:creationId xmlns:p14="http://schemas.microsoft.com/office/powerpoint/2010/main" val="266917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503F-224A-534B-9621-C8636057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cell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2F14-0CDC-1A47-AA00-ABE4E5D0D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602717" cy="51684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K-means based clustering methods</a:t>
            </a:r>
          </a:p>
          <a:p>
            <a:pPr lvl="1"/>
            <a:r>
              <a:rPr lang="en-US" sz="2600" dirty="0"/>
              <a:t>Iteratively identifies k cluster centroids, and each cell is assigned to the closest centroid</a:t>
            </a:r>
          </a:p>
          <a:p>
            <a:pPr lvl="1"/>
            <a:endParaRPr lang="en-US" sz="2600" dirty="0"/>
          </a:p>
          <a:p>
            <a:pPr lvl="1"/>
            <a:r>
              <a:rPr lang="en-US" sz="2600" b="1" dirty="0"/>
              <a:t>Advantage</a:t>
            </a:r>
            <a:r>
              <a:rPr lang="en-US" sz="2600" dirty="0"/>
              <a:t>: scaling linearly with the number of points, can be applied to large datasets</a:t>
            </a:r>
          </a:p>
          <a:p>
            <a:pPr lvl="1"/>
            <a:r>
              <a:rPr lang="en-US" sz="2600" b="1" dirty="0"/>
              <a:t>Drawback 1</a:t>
            </a:r>
            <a:r>
              <a:rPr lang="en-US" sz="2600" dirty="0"/>
              <a:t>: the algorithm is greedy. Global minimum is not guaranteed.  </a:t>
            </a:r>
          </a:p>
          <a:p>
            <a:pPr lvl="2"/>
            <a:r>
              <a:rPr lang="en-US" sz="2200" dirty="0"/>
              <a:t>A solution: repeat the process using different initialization and find consensus result, SC3</a:t>
            </a:r>
          </a:p>
          <a:p>
            <a:pPr lvl="1"/>
            <a:r>
              <a:rPr lang="en-US" sz="2600" b="1" dirty="0"/>
              <a:t>Drawback 2</a:t>
            </a:r>
            <a:r>
              <a:rPr lang="en-US" sz="2600" dirty="0"/>
              <a:t>: bias towards identifying equal-sized clusters. Rare cell types could be hidden in large clusters. </a:t>
            </a:r>
          </a:p>
          <a:p>
            <a:pPr lvl="2"/>
            <a:r>
              <a:rPr lang="en-US" sz="2200" dirty="0"/>
              <a:t>A solution: combine K-means cluster with outlier detection, </a:t>
            </a:r>
            <a:r>
              <a:rPr lang="en-US" sz="2200" dirty="0" err="1"/>
              <a:t>RaceID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3664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30511</TotalTime>
  <Words>1974</Words>
  <Application>Microsoft Macintosh PowerPoint</Application>
  <PresentationFormat>On-screen Show (4:3)</PresentationFormat>
  <Paragraphs>222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Courier</vt:lpstr>
      <vt:lpstr>Office Theme</vt:lpstr>
      <vt:lpstr>Analysis of single-cell RNA-seq data (III)</vt:lpstr>
      <vt:lpstr>Course outline</vt:lpstr>
      <vt:lpstr>Outline for this session</vt:lpstr>
      <vt:lpstr>Example scRNA-seq analysis workflow</vt:lpstr>
      <vt:lpstr>Scientific motivations</vt:lpstr>
      <vt:lpstr>PowerPoint Presentation</vt:lpstr>
      <vt:lpstr>Assumptions</vt:lpstr>
      <vt:lpstr>Existing clustering methods</vt:lpstr>
      <vt:lpstr>Existing cell clustering methods</vt:lpstr>
      <vt:lpstr>SC3</vt:lpstr>
      <vt:lpstr>SC3</vt:lpstr>
      <vt:lpstr>Existing cell clustering methods</vt:lpstr>
      <vt:lpstr>Existing cell clustering methods</vt:lpstr>
      <vt:lpstr>Seurat</vt:lpstr>
      <vt:lpstr>Cell clustering methods</vt:lpstr>
      <vt:lpstr>SHARP (Genome Research, 2020)</vt:lpstr>
      <vt:lpstr>PowerPoint Presentation</vt:lpstr>
      <vt:lpstr>Performance comparisons and considerations</vt:lpstr>
      <vt:lpstr>Example codes for SC3</vt:lpstr>
      <vt:lpstr>Example code for Seurat</vt:lpstr>
      <vt:lpstr>Sub-cluster identification</vt:lpstr>
      <vt:lpstr>Challenges of clustering methods</vt:lpstr>
      <vt:lpstr>Cell clustering for multiple samples</vt:lpstr>
      <vt:lpstr>Multiple subject clustering</vt:lpstr>
      <vt:lpstr>Multiple subject clustering</vt:lpstr>
      <vt:lpstr>DESC (Li et al. 2020, Nat. Comm)</vt:lpstr>
      <vt:lpstr>itClust (Hu et al. 2020, Nat. Machine Intelligence)</vt:lpstr>
      <vt:lpstr>Pseudotime construction</vt:lpstr>
      <vt:lpstr>PowerPoint Presentation</vt:lpstr>
      <vt:lpstr>Pseudotime construction method </vt:lpstr>
      <vt:lpstr>Monocle</vt:lpstr>
      <vt:lpstr>Monocle (v1: 2014,  v2: 2017,  v3: preprint)</vt:lpstr>
      <vt:lpstr>TSCAN (2016)</vt:lpstr>
      <vt:lpstr>Example code for monocle</vt:lpstr>
      <vt:lpstr>Soft-clustering</vt:lpstr>
      <vt:lpstr>SOUP (2019)</vt:lpstr>
      <vt:lpstr>When does a cluster represent a new cell type?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Single-cell sequencing</dc:title>
  <dc:creator/>
  <cp:lastModifiedBy>Li,Ziyi</cp:lastModifiedBy>
  <cp:revision>264</cp:revision>
  <cp:lastPrinted>2016-10-17T02:22:10Z</cp:lastPrinted>
  <dcterms:created xsi:type="dcterms:W3CDTF">2016-09-28T16:50:08Z</dcterms:created>
  <dcterms:modified xsi:type="dcterms:W3CDTF">2021-03-06T20:43:20Z</dcterms:modified>
</cp:coreProperties>
</file>